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</p:sldMasterIdLst>
  <p:notesMasterIdLst>
    <p:notesMasterId r:id="rId21"/>
  </p:notesMasterIdLst>
  <p:sldIdLst>
    <p:sldId id="256" r:id="rId3"/>
    <p:sldId id="273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738" autoAdjust="0"/>
  </p:normalViewPr>
  <p:slideViewPr>
    <p:cSldViewPr snapToGrid="0">
      <p:cViewPr varScale="1">
        <p:scale>
          <a:sx n="94" d="100"/>
          <a:sy n="94" d="100"/>
        </p:scale>
        <p:origin x="474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28.08.2026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 dirty="0">
                <a:solidFill>
                  <a:srgbClr val="000000"/>
                </a:solidFill>
              </a:rPr>
              <a:t>尊敬的各位老师，亲爱的同学们，大家好！今天，我怀着无比激动与崇敬的心情，站在这里，进行我的入团申请演讲。我将以“青春心向党，奋进新征程”为主题，向大家阐述我的入团志愿、思想表现以及未来的承诺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7226386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我深知“书山有路勤为径”的道理，始终保持严谨认真的态度。我不仅勤奋，更注重科学的学习方法，勇于攻克难关，追求卓越。我相信，良好的学习习惯和科学的方法是取得优异成绩的基础。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2876249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一滴水只有融入大海才不会干涸，一个人只有融入集体才能更好地成长。我非常热爱我的班集体，始终把自己看作是班级大家庭中的一员，积极参与班级建设，主动承担责任。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2078943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在班级这个大家庭中，我积极参与各项活动，主动承担班级工作，团结友爱同学。我始终把班级的荣誉放在首位，努力为建设一个更加优秀的班集体贡献自己的全部力量。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9269413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如果团组织能够批准我的申请，我将感到无比的光荣和自豪。同时，我也清楚地认识到，入团不仅是一份荣誉，更是一份沉甸甸的责任。我将以一名团员的标准严格要求自己，用实际行动来践行我的入团誓言。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5305736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总之，如果我能够加入共青团，我将不忘初心，牢记使命，在思想、学习、生活和工作中都起到模范带头作用，绝不辜负团组织的信任和期望。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7948148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我深知，加入中国共产主义青年团需要经过组织的严格考验。这份考验不仅是对我过去表现的检验，更是对我未来决心的考量。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555279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真诚地希望团组织和同学们能够继续监督我的言行，指出我的不足之处。我将虚心接受大家的批评和建议，并认真加以改正。青春逢盛世，奋斗正当时。我渴望在团组织的培养下，成为一名有理想、敢担当、能吃苦、肯奋斗的新时代好青年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4527250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 dirty="0" err="1">
                <a:solidFill>
                  <a:srgbClr val="000000"/>
                </a:solidFill>
              </a:rPr>
              <a:t>我的演讲到此结束，感谢各位老师和同学们的聆听！请团组织考验我</a:t>
            </a:r>
            <a:r>
              <a:rPr lang="en-US" sz="1400" b="0" i="0" u="none" strike="noStrike" dirty="0">
                <a:solidFill>
                  <a:srgbClr val="000000"/>
                </a:solidFill>
              </a:rPr>
              <a:t>！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822431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本次演讲将分为六个部分。首先，我将阐述我的入团志愿；其次，汇报我的思想表现；接着，介绍我在学习和班级方面的情况；然后，提出我入团后的承诺与行动；最后，表达我接受组织考验的决心。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2501397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首先，我想谈谈我的入团志愿。这不仅是一份申请书，更是我长久以来深藏心底的一份渴望与追求，是我对自己青春理想的一次庄严宣誓。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791960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历史的长河中，无数青年团员为了民族的独立、国家的富强和人民的幸福，抛头颅、洒热血，谱写了一曲曲壮丽的青春之歌。从五四运动中振臂高呼的学子，到新时代投身科技攻关、乡村振兴的青年先锋，他们用行动诠释了五四精神，也为我们当代青年树立了光辉的榜样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8759191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加入共青团，对我而言，意味着一份光荣，更意味着一份沉甸甸的责任。它意味着我将以更高的标准来要求自己，在思想上、学习上、生活上都要起到模范带头作用。我将把个人的成长与国家的命运紧密相连，把个人的理想融入到党和人民的共同事业中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4405143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接下来，我将汇报我的思想表现。思想是行动的先导。一直以来，我始终注重加强自身的思想道德修养，努力树立正确的世界观、人生观和价值观，积极向党组织靠拢，不断提高自己的思想觉悟。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1559618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我深知，理论上的成熟是政治上坚定的基础。因此，我从未放松对党的理论知识的学习。同时，我也明白不能“两耳不闻窗外事”，我时刻关注时事政治，将个人的理想融入到党和人民的共同事业中。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4000077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品德是为人之本。在日常小事中，我努力践行道德规范。同时，我也树立了为实现中国梦而奋斗的远大理想，这份理想如同心中的一团火，时刻激励着我奋勇前进。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8876117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作为一名学生，学习是我的首要任务。我始终坚信，只有掌握了扎实的科学文化知识，才能更好地为将来建设祖国贡献力量。因此，我在学习上始终保持着勤奋刻苦、积极进取的态度。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612162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Shape 31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Shape 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Shape 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Shape 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Shape 50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" name="Shape 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Shape 5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Shape 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Shape 16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Shape 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Shape 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Shape 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Shape 5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" name="Shape 5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Shape 5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Shape 5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Shape 60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Shape 6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Shape 6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Shape 6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" name="Shape 1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" name="Shape 1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" name="Shape 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Shape 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" name="Shape 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Shape 36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Shape 37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Shape 3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Shape 3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" name="Shape 4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Shape 4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" name="Shape 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" name="Shape 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Shape 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" name="Shape 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" name="Shape 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Shape 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" name="Shape 4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Shape 4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" name="Shape 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Shape 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Shape 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Shape 2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5" name="Shape 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Shape 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Shape 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Shape 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默认主题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5748369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2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svg"/><Relationship Id="rId10" Type="http://schemas.openxmlformats.org/officeDocument/2006/relationships/image" Target="../media/image15.sv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2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svg"/><Relationship Id="rId10" Type="http://schemas.openxmlformats.org/officeDocument/2006/relationships/image" Target="../media/image23.svg"/><Relationship Id="rId4" Type="http://schemas.openxmlformats.org/officeDocument/2006/relationships/image" Target="../media/image6.png"/><Relationship Id="rId9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12" Type="http://schemas.openxmlformats.org/officeDocument/2006/relationships/image" Target="../media/image31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svg"/><Relationship Id="rId11" Type="http://schemas.openxmlformats.org/officeDocument/2006/relationships/image" Target="../media/image11.png"/><Relationship Id="rId10" Type="http://schemas.openxmlformats.org/officeDocument/2006/relationships/image" Target="../media/image29.svg"/><Relationship Id="rId4" Type="http://schemas.openxmlformats.org/officeDocument/2006/relationships/image" Target="../media/image9.png"/><Relationship Id="rId9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0" y="990600"/>
            <a:ext cx="12192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6000" b="1" i="0" u="none" strike="noStrike" dirty="0" err="1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青春心向党，奋进新征程</a:t>
            </a:r>
            <a:endParaRPr lang="en-US" sz="1100" dirty="0"/>
          </a:p>
        </p:txBody>
      </p:sp>
      <p:sp>
        <p:nvSpPr>
          <p:cNvPr id="4" name="AutoShape 4"/>
          <p:cNvSpPr/>
          <p:nvPr/>
        </p:nvSpPr>
        <p:spPr>
          <a:xfrm>
            <a:off x="0" y="2286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800" b="0" i="0" u="none" strike="noStrike" dirty="0" err="1">
                <a:solidFill>
                  <a:srgbClr val="FFFFFF">
                    <a:alpha val="85098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我的入团申请演讲</a:t>
            </a:r>
            <a:endParaRPr lang="en-US" sz="1100" dirty="0"/>
          </a:p>
        </p:txBody>
      </p:sp>
      <p:sp>
        <p:nvSpPr>
          <p:cNvPr id="5" name="AutoShape 5"/>
          <p:cNvSpPr/>
          <p:nvPr/>
        </p:nvSpPr>
        <p:spPr>
          <a:xfrm>
            <a:off x="889000" y="5270500"/>
            <a:ext cx="10414000" cy="889000"/>
          </a:xfrm>
          <a:prstGeom prst="roundRect">
            <a:avLst>
              <a:gd name="adj" fmla="val 0"/>
            </a:avLst>
          </a:prstGeom>
          <a:solidFill>
            <a:srgbClr val="C00000">
              <a:alpha val="25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1016000" y="5461000"/>
            <a:ext cx="1016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8333"/>
              </a:lnSpc>
              <a:defRPr/>
            </a:pPr>
            <a:r>
              <a:rPr lang="en-US" sz="1600" b="0" i="0" u="none" strike="noStrike" dirty="0" err="1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申请人</a:t>
            </a:r>
            <a:r>
              <a:rPr lang="en-US" sz="1600" b="0" i="0" u="none" strike="noStrike" dirty="0" err="1" smtClean="0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：</a:t>
            </a:r>
            <a:r>
              <a:rPr lang="en-US" altLang="zh-CN" sz="1600" b="0" i="0" u="none" strike="noStrike" dirty="0" err="1" smtClean="0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xxx</a:t>
            </a:r>
            <a:r>
              <a:rPr lang="en-US" sz="1600" b="0" i="0" u="none" strike="noStrike" dirty="0" smtClean="0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   </a:t>
            </a:r>
            <a:r>
              <a:rPr lang="en-US" sz="1600" b="0" i="0" u="none" strike="noStrike" dirty="0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|   </a:t>
            </a:r>
            <a:r>
              <a:rPr lang="en-US" sz="1600" b="0" i="0" u="none" strike="noStrike" dirty="0" err="1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所在班级</a:t>
            </a:r>
            <a:r>
              <a:rPr lang="en-US" sz="1600" b="0" i="0" u="none" strike="noStrike" dirty="0" err="1" smtClean="0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：xx年级xx班</a:t>
            </a:r>
            <a:r>
              <a:rPr lang="en-US" sz="1600" b="0" i="0" u="none" strike="noStrike" dirty="0" smtClean="0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   </a:t>
            </a:r>
            <a:r>
              <a:rPr lang="en-US" sz="1600" b="0" i="0" u="none" strike="noStrike" dirty="0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|   日期：2026年8月28日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0" y="1778000"/>
            <a:ext cx="121920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03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0" y="3683000"/>
            <a:ext cx="1219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学习方面：求知若渴，笃行致远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1270000" y="5143500"/>
            <a:ext cx="965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3C3C3C">
                    <a:alpha val="85098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始终秉持勤奋刻苦、积极进取的学习态度，以扎实的学识筑牢根基，将理论知识转化为报国实践，在求知路上步履不停，为民族复兴贡献青春力量。</a:t>
            </a:r>
            <a:endParaRPr lang="en-US" sz="11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勤学善思，笃行致远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4572000" y="1651000"/>
            <a:ext cx="6858000" cy="1460500"/>
          </a:xfrm>
          <a:prstGeom prst="roundRect">
            <a:avLst>
              <a:gd name="adj" fmla="val 0"/>
            </a:avLst>
          </a:prstGeom>
          <a:solidFill>
            <a:srgbClr val="C00000">
              <a:alpha val="8000"/>
            </a:srgbClr>
          </a:solidFill>
          <a:ln w="12700" cap="flat" cmpd="sng">
            <a:solidFill>
              <a:srgbClr val="C00000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826000" y="1841500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5397500" y="1841500"/>
            <a:ext cx="584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01 端正态度，筑牢习惯根基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826000" y="2286000"/>
            <a:ext cx="622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始终保持严谨认真的治学态度，养成“课前预习、课中专注、课后复习”的闭环习惯。课堂上紧跟思路、积极互动，课后按时完成作业并主动拓展，以扎实的日常积累筑牢知识根基。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4572000" y="3238500"/>
            <a:ext cx="6858000" cy="1460500"/>
          </a:xfrm>
          <a:prstGeom prst="roundRect">
            <a:avLst>
              <a:gd name="adj" fmla="val 0"/>
            </a:avLst>
          </a:prstGeom>
          <a:solidFill>
            <a:srgbClr val="C00000">
              <a:alpha val="8000"/>
            </a:srgbClr>
          </a:solidFill>
          <a:ln w="12700" cap="flat" cmpd="sng">
            <a:solidFill>
              <a:srgbClr val="C00000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826000" y="3429000"/>
            <a:ext cx="406400" cy="4064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5397500" y="3429000"/>
            <a:ext cx="584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02 科学方法，提升学习效能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4826000" y="3873500"/>
            <a:ext cx="622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注重总结归纳，建立错题档案精准查漏补缺；善用思维导图梳理知识脉络，构建系统化认知体系。科学制定学习计划，合理分配时间精力，实现各科均衡发展，以高效方法驱动学习质量提升。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4572000" y="4826000"/>
            <a:ext cx="6858000" cy="1460500"/>
          </a:xfrm>
          <a:prstGeom prst="roundRect">
            <a:avLst>
              <a:gd name="adj" fmla="val 0"/>
            </a:avLst>
          </a:prstGeom>
          <a:solidFill>
            <a:srgbClr val="C00000">
              <a:alpha val="8000"/>
            </a:srgbClr>
          </a:solidFill>
          <a:ln w="12700" cap="flat" cmpd="sng">
            <a:solidFill>
              <a:srgbClr val="C00000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4826000" y="5016500"/>
            <a:ext cx="406400" cy="4064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5397500" y="5016500"/>
            <a:ext cx="584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03 攻坚克难，锤炼卓越品质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4826000" y="5461000"/>
            <a:ext cx="622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面对疑难问题敢于迎难而上，坚持独立思考、自主探索，遇瓶颈主动向师长同学请教。秉持精益求精的态度，不满足于现有成绩，在挑战中磨砺意志，以追求卓越的信念不断突破自我。</a:t>
            </a:r>
            <a:endParaRPr lang="en-US" sz="1100"/>
          </a:p>
        </p:txBody>
      </p:sp>
      <p:sp>
        <p:nvSpPr>
          <p:cNvPr id="18" name="矩形 17"/>
          <p:cNvSpPr/>
          <p:nvPr/>
        </p:nvSpPr>
        <p:spPr>
          <a:xfrm>
            <a:off x="523240" y="1651000"/>
            <a:ext cx="3667760" cy="210566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523240" y="4154170"/>
            <a:ext cx="3667760" cy="210566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0" y="1524000"/>
            <a:ext cx="12192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0" b="1" i="0" u="none" strike="noStrike">
                <a:solidFill>
                  <a:srgbClr val="C00000">
                    <a:alpha val="14902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04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0" y="3429000"/>
            <a:ext cx="1219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班级方面：融入集体，勇担责任</a:t>
            </a:r>
            <a:endParaRPr lang="en-US" sz="1100"/>
          </a:p>
        </p:txBody>
      </p:sp>
      <p:cxnSp>
        <p:nvCxnSpPr>
          <p:cNvPr id="5" name="Connector 5"/>
          <p:cNvCxnSpPr/>
          <p:nvPr/>
        </p:nvCxnSpPr>
        <p:spPr>
          <a:xfrm rot="-8594">
            <a:off x="3556008" y="4692650"/>
            <a:ext cx="5080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C00000">
                <a:alpha val="3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6" name="AutoShape 6"/>
          <p:cNvSpPr/>
          <p:nvPr/>
        </p:nvSpPr>
        <p:spPr>
          <a:xfrm>
            <a:off x="1270000" y="5016500"/>
            <a:ext cx="965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3C3C3C"/>
                </a:solidFill>
                <a:latin typeface="Noto Sans SC"/>
                <a:ea typeface="Noto Sans SC"/>
                <a:cs typeface="Noto Sans SC"/>
                <a:sym typeface="Noto Sans SC"/>
              </a:rPr>
              <a:t>始终以集体荣誉为己任，积极参与班级建设，主动承担责任，团结同学，协作互助。</a:t>
            </a:r>
            <a:br>
              <a:rPr lang="en-US" sz="1600" b="0" i="0" u="none" strike="noStrike">
                <a:solidFill>
                  <a:srgbClr val="3C3C3C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600" b="0" i="0" u="none" strike="noStrike">
                <a:solidFill>
                  <a:srgbClr val="3C3C3C"/>
                </a:solidFill>
                <a:latin typeface="Noto Sans SC"/>
                <a:ea typeface="Noto Sans SC"/>
                <a:cs typeface="Noto Sans SC"/>
                <a:sym typeface="Noto Sans SC"/>
              </a:rPr>
              <a:t>在集体中贡献力量，与班级共同成长进步，让青春在集体奋斗中绽放光彩。</a:t>
            </a:r>
            <a:endParaRPr lang="en-US" sz="11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班级方面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3937000"/>
            <a:ext cx="5588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33333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作为班级大家庭的一员，我始终将集体荣誉放在首位。无论是在赛场拼搏、舞台绽放，还是在日常的班级事务中，我都以饱满的热情投入其中。我相信，个人的微光汇聚起来就是集体的火炬，我愿以实际行动为班级增光添彩，让青春在集体的温暖与奋进中闪光。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6477000" y="1778000"/>
            <a:ext cx="5334000" cy="14605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C00000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667500" y="1968500"/>
            <a:ext cx="355600" cy="3556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7175500" y="1930400"/>
            <a:ext cx="457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踊跃参与活动，凝聚集体力量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7175500" y="2387600"/>
            <a:ext cx="457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3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积极投身运动会、文艺汇演及志愿服务，以昂扬的姿态为班级争光。在集体活动中增进同学情谊，增强班级凝聚力与向心力。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477000" y="3365500"/>
            <a:ext cx="5334000" cy="14605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C00000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667500" y="3556000"/>
            <a:ext cx="355600" cy="3556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7175500" y="3517900"/>
            <a:ext cx="457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勇担班级重任，做好老师助手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7175500" y="3975100"/>
            <a:ext cx="457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3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认真履行班委职责，协助老师开展日常管理，主动为同学们排忧解难。做师生沟通的桥梁，营造有序、高效的班级学习氛围。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6477000" y="4953000"/>
            <a:ext cx="5334000" cy="14605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C00000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6667500" y="5143500"/>
            <a:ext cx="355600" cy="3556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7175500" y="5105400"/>
            <a:ext cx="457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团结友爱同学，共创和谐氛围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7175500" y="5562600"/>
            <a:ext cx="457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3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与同学和睦相处，互帮互助，主动化解矛盾分歧。用真诚与友善构建温暖的班级大家庭，让集体成为每个人成长的坚实后盾。</a:t>
            </a:r>
            <a:endParaRPr lang="en-US" sz="1100"/>
          </a:p>
        </p:txBody>
      </p:sp>
      <p:sp>
        <p:nvSpPr>
          <p:cNvPr id="19" name="矩形 18"/>
          <p:cNvSpPr/>
          <p:nvPr/>
        </p:nvSpPr>
        <p:spPr>
          <a:xfrm>
            <a:off x="762000" y="1778000"/>
            <a:ext cx="2499360" cy="15875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3628390" y="1786890"/>
            <a:ext cx="2499360" cy="15875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0" y="1778000"/>
            <a:ext cx="121920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05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0" y="3937000"/>
            <a:ext cx="1219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承诺与行动：初心如磐，使命在肩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0" y="5461000"/>
            <a:ext cx="1219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200" b="0" i="0" u="none" strike="noStrike">
                <a:solidFill>
                  <a:srgbClr val="8B0000">
                    <a:alpha val="74902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—— 以青春之名 · 赴时代之约 ——</a:t>
            </a:r>
            <a:endParaRPr lang="en-US" sz="11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承诺与行动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4318000" y="1651000"/>
            <a:ext cx="35560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C0000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508500" y="1841500"/>
            <a:ext cx="355600" cy="3556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4953000" y="1841500"/>
            <a:ext cx="292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01 思想铸魂 · 坚定信念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508500" y="2349500"/>
            <a:ext cx="3175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深入学习党的创新理论，时刻关注时事政治，不断提升政治觉悟与思想境界，筑牢信仰之基，始终保持思想上的先进性。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8001000" y="1651000"/>
            <a:ext cx="35560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C0000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191500" y="1841500"/>
            <a:ext cx="355600" cy="3556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8636000" y="1841500"/>
            <a:ext cx="292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02 勤学善思 · 追求卓越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8191500" y="2349500"/>
            <a:ext cx="3175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秉持勤奋刻苦的态度，扎实掌握专业知识与过硬本领，在学习中争当排头兵，发挥青年团员的模范带头作用。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4318000" y="3937000"/>
            <a:ext cx="35560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C0000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4508500" y="4127500"/>
            <a:ext cx="355600" cy="3556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4953000" y="4127500"/>
            <a:ext cx="292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03 律己助人 · 奉献社会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4508500" y="4635500"/>
            <a:ext cx="3175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严于律己，恪守规章制度，积极投身志愿服务与社会实践，在日常生活中传递温暖，展现新时代青年的责任与担当。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8001000" y="3937000"/>
            <a:ext cx="35560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C0000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8191500" y="4127500"/>
            <a:ext cx="355600" cy="3556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8636000" y="4127500"/>
            <a:ext cx="292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04 勇于担当 · 强国有我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8191500" y="4635500"/>
            <a:ext cx="3175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以实际行动践行入团誓言，主动承担团组织交付的任务，在实践中锤炼本领，不负韶华，践行“强国有我”的青春承诺。</a:t>
            </a:r>
            <a:endParaRPr lang="en-US" sz="1100"/>
          </a:p>
        </p:txBody>
      </p:sp>
      <p:sp>
        <p:nvSpPr>
          <p:cNvPr id="22" name="矩形 21"/>
          <p:cNvSpPr/>
          <p:nvPr/>
        </p:nvSpPr>
        <p:spPr>
          <a:xfrm>
            <a:off x="762000" y="1651000"/>
            <a:ext cx="3037840" cy="2032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762000" y="3967480"/>
            <a:ext cx="3037840" cy="2032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0" y="1397000"/>
            <a:ext cx="12192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0" b="1" i="0" u="none" strike="noStrike">
                <a:solidFill>
                  <a:srgbClr val="C00000">
                    <a:alpha val="14902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06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0" y="3302000"/>
            <a:ext cx="1219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经得住考验：矢志不渝，静待花开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5207000" y="4572000"/>
            <a:ext cx="1778000" cy="50800"/>
          </a:xfrm>
          <a:prstGeom prst="roundRect">
            <a:avLst>
              <a:gd name="adj" fmla="val 0"/>
            </a:avLst>
          </a:prstGeom>
          <a:solidFill>
            <a:srgbClr val="C00000">
              <a:alpha val="70000"/>
            </a:srgbClr>
          </a:solidFill>
          <a:ln cap="flat" cmpd="sng">
            <a:solidFill>
              <a:srgbClr val="A70000">
                <a:alpha val="7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1270000" y="4953000"/>
            <a:ext cx="965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考验是成长的淬炼，初心是前行的灯塔。以坚定的信念接受组织的检验，用实际行动诠释青春的担当，在磨砺中沉淀，在坚守中绽放。</a:t>
            </a:r>
            <a:endParaRPr lang="en-US" sz="11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接受考验的决心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4953000"/>
            <a:ext cx="431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16666"/>
              </a:lnSpc>
              <a:defRPr/>
            </a:pPr>
            <a:r>
              <a:rPr lang="en-US" sz="16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“心向阳光，矢志不渝，</a:t>
            </a:r>
            <a:br>
              <a:rPr lang="en-US" sz="16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6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以青春之我，担时代之责。”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5461000" y="1778000"/>
            <a:ext cx="5969000" cy="1333500"/>
          </a:xfrm>
          <a:prstGeom prst="roundRect">
            <a:avLst>
              <a:gd name="adj" fmla="val 0"/>
            </a:avLst>
          </a:prstGeom>
          <a:solidFill>
            <a:srgbClr val="C00000">
              <a:alpha val="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7" name="AutoShape 7"/>
          <p:cNvSpPr/>
          <p:nvPr/>
        </p:nvSpPr>
        <p:spPr>
          <a:xfrm>
            <a:off x="5461000" y="1778000"/>
            <a:ext cx="50800" cy="1333500"/>
          </a:xfrm>
          <a:prstGeom prst="roundRect">
            <a:avLst>
              <a:gd name="adj" fmla="val 0"/>
            </a:avLst>
          </a:prstGeom>
          <a:solidFill>
            <a:srgbClr val="C0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8" name="AutoShape 8"/>
          <p:cNvSpPr/>
          <p:nvPr/>
        </p:nvSpPr>
        <p:spPr>
          <a:xfrm>
            <a:off x="5651500" y="1841500"/>
            <a:ext cx="56515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01 坦然接受组织的任何决定</a:t>
            </a:r>
            <a:endParaRPr lang="en-US" sz="1100"/>
          </a:p>
          <a:p>
            <a:pPr marL="0" indent="0" algn="l">
              <a:lnSpc>
                <a:spcPct val="108333"/>
              </a:lnSpc>
              <a:spcBef>
                <a:spcPts val="800"/>
              </a:spcBef>
            </a:pPr>
            <a:r>
              <a:rPr lang="en-US" sz="1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无论结果如何，皆坦然面对。若获批，便以更高标准律己；若暂未通过，亦不气馁，深刻反思、查漏补缺，以更饱满的热情向团组织靠拢。</a:t>
            </a:r>
          </a:p>
        </p:txBody>
      </p:sp>
      <p:sp>
        <p:nvSpPr>
          <p:cNvPr id="9" name="AutoShape 9"/>
          <p:cNvSpPr/>
          <p:nvPr/>
        </p:nvSpPr>
        <p:spPr>
          <a:xfrm>
            <a:off x="5461000" y="3238500"/>
            <a:ext cx="5969000" cy="1333500"/>
          </a:xfrm>
          <a:prstGeom prst="roundRect">
            <a:avLst>
              <a:gd name="adj" fmla="val 0"/>
            </a:avLst>
          </a:prstGeom>
          <a:solidFill>
            <a:srgbClr val="C00000">
              <a:alpha val="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5461000" y="3238500"/>
            <a:ext cx="50800" cy="1333500"/>
          </a:xfrm>
          <a:prstGeom prst="roundRect">
            <a:avLst>
              <a:gd name="adj" fmla="val 0"/>
            </a:avLst>
          </a:prstGeom>
          <a:solidFill>
            <a:srgbClr val="C0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5651500" y="3302000"/>
            <a:ext cx="56515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02 坚守信念，初心不改</a:t>
            </a:r>
            <a:endParaRPr lang="en-US" sz="1100"/>
          </a:p>
          <a:p>
            <a:pPr marL="0" indent="0" algn="l">
              <a:lnSpc>
                <a:spcPct val="108333"/>
              </a:lnSpc>
              <a:spcBef>
                <a:spcPts val="800"/>
              </a:spcBef>
            </a:pPr>
            <a:r>
              <a:rPr lang="en-US" sz="1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入团是长久的梦想，不因一次结果而动摇。对党的信仰坚如磐石，为中国梦奋斗的决心坚定不移，始终以青年的热忱践行初心使命。</a:t>
            </a:r>
          </a:p>
        </p:txBody>
      </p:sp>
      <p:sp>
        <p:nvSpPr>
          <p:cNvPr id="12" name="AutoShape 12"/>
          <p:cNvSpPr/>
          <p:nvPr/>
        </p:nvSpPr>
        <p:spPr>
          <a:xfrm>
            <a:off x="5461000" y="4699000"/>
            <a:ext cx="5969000" cy="1333500"/>
          </a:xfrm>
          <a:prstGeom prst="roundRect">
            <a:avLst>
              <a:gd name="adj" fmla="val 0"/>
            </a:avLst>
          </a:prstGeom>
          <a:solidFill>
            <a:srgbClr val="C00000">
              <a:alpha val="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3" name="AutoShape 13"/>
          <p:cNvSpPr/>
          <p:nvPr/>
        </p:nvSpPr>
        <p:spPr>
          <a:xfrm>
            <a:off x="5461000" y="4699000"/>
            <a:ext cx="50800" cy="1333500"/>
          </a:xfrm>
          <a:prstGeom prst="roundRect">
            <a:avLst>
              <a:gd name="adj" fmla="val 0"/>
            </a:avLst>
          </a:prstGeom>
          <a:solidFill>
            <a:srgbClr val="C0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4" name="AutoShape 14"/>
          <p:cNvSpPr/>
          <p:nvPr/>
        </p:nvSpPr>
        <p:spPr>
          <a:xfrm>
            <a:off x="5651500" y="4762500"/>
            <a:ext cx="56515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03 严于律己，知行合一</a:t>
            </a:r>
            <a:endParaRPr lang="en-US" sz="1100"/>
          </a:p>
          <a:p>
            <a:pPr marL="0" indent="0" algn="l">
              <a:lnSpc>
                <a:spcPct val="108333"/>
              </a:lnSpc>
              <a:spcBef>
                <a:spcPts val="800"/>
              </a:spcBef>
            </a:pPr>
            <a:r>
              <a:rPr lang="en-US" sz="1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在正式入团前，便以团员标准时刻要求自己，锤炼品德、提升素养。主动担当、积极作为，以实际行动向团组织证明，争取早日成为合格的共青团员。</a:t>
            </a:r>
          </a:p>
        </p:txBody>
      </p:sp>
      <p:sp>
        <p:nvSpPr>
          <p:cNvPr id="15" name="矩形 14"/>
          <p:cNvSpPr/>
          <p:nvPr/>
        </p:nvSpPr>
        <p:spPr>
          <a:xfrm>
            <a:off x="762000" y="1778000"/>
            <a:ext cx="4439920" cy="3175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30000"/>
            </a:srgbClr>
          </a:solidFill>
          <a:ln cap="flat" cmpd="sng">
            <a:solidFill>
              <a:srgbClr val="00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0" y="2286000"/>
            <a:ext cx="12192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感谢聆听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0" y="3937000"/>
            <a:ext cx="1219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请团组织考验我！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0" y="5461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16666"/>
              </a:lnSpc>
              <a:defRPr/>
            </a:pPr>
            <a:r>
              <a:rPr lang="en-US" sz="1800" b="0" i="0" u="none" strike="noStrike">
                <a:solidFill>
                  <a:srgbClr val="FFFFFF">
                    <a:alpha val="74902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申请人：[你的姓名]   |   2026年8月28日</a:t>
            </a:r>
            <a:endParaRPr lang="en-US" sz="1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80720" y="2631440"/>
            <a:ext cx="108204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00B0F0"/>
                </a:solidFill>
              </a:rPr>
              <a:t>版本一：</a:t>
            </a:r>
            <a:endParaRPr lang="en-US" altLang="zh-CN" dirty="0" smtClean="0">
              <a:solidFill>
                <a:srgbClr val="00B0F0"/>
              </a:solidFill>
            </a:endParaRPr>
          </a:p>
          <a:p>
            <a:endParaRPr lang="en-US" altLang="zh-CN" dirty="0">
              <a:solidFill>
                <a:srgbClr val="00B0F0"/>
              </a:solidFill>
            </a:endParaRPr>
          </a:p>
          <a:p>
            <a:r>
              <a:rPr lang="zh-CN" altLang="en-US" dirty="0" smtClean="0">
                <a:solidFill>
                  <a:srgbClr val="00B0F0"/>
                </a:solidFill>
              </a:rPr>
              <a:t>尊敬</a:t>
            </a:r>
            <a:r>
              <a:rPr lang="zh-CN" altLang="en-US" dirty="0">
                <a:solidFill>
                  <a:srgbClr val="00B0F0"/>
                </a:solidFill>
              </a:rPr>
              <a:t>的团组织： 我怀着无比激动与诚挚的心情，郑重向团组织递交入团申请书。我志愿加入中国共产主义青年团。长久以来，能够成为一名共青团员便是我心中坚定的追求。我渴望加入这个光荣先进的组织，在团组织的引领下锤炼品格、增长才干，努力为实现中华民族伟大复兴的中国梦贡献青春力量</a:t>
            </a:r>
            <a:r>
              <a:rPr lang="zh-CN" altLang="en-US" dirty="0" smtClean="0">
                <a:solidFill>
                  <a:srgbClr val="00B0F0"/>
                </a:solidFill>
              </a:rPr>
              <a:t>。</a:t>
            </a:r>
            <a:endParaRPr lang="en-US" altLang="zh-CN" dirty="0" smtClean="0">
              <a:solidFill>
                <a:srgbClr val="00B0F0"/>
              </a:solidFill>
            </a:endParaRPr>
          </a:p>
          <a:p>
            <a:endParaRPr lang="en-US" altLang="zh-CN" dirty="0"/>
          </a:p>
          <a:p>
            <a:r>
              <a:rPr lang="zh-CN" altLang="en-US" dirty="0" smtClean="0">
                <a:solidFill>
                  <a:srgbClr val="FF0000"/>
                </a:solidFill>
              </a:rPr>
              <a:t>版本二：</a:t>
            </a:r>
            <a:endParaRPr lang="en-US" altLang="zh-CN" dirty="0" smtClean="0">
              <a:solidFill>
                <a:srgbClr val="FF0000"/>
              </a:solidFill>
            </a:endParaRPr>
          </a:p>
          <a:p>
            <a:endParaRPr lang="en-US" altLang="zh-CN" dirty="0">
              <a:solidFill>
                <a:srgbClr val="FF0000"/>
              </a:solidFill>
            </a:endParaRPr>
          </a:p>
          <a:p>
            <a:r>
              <a:rPr lang="zh-CN" altLang="en-US" dirty="0" smtClean="0">
                <a:solidFill>
                  <a:srgbClr val="FF0000"/>
                </a:solidFill>
              </a:rPr>
              <a:t>尊敬</a:t>
            </a:r>
            <a:r>
              <a:rPr lang="zh-CN" altLang="en-US" dirty="0">
                <a:solidFill>
                  <a:srgbClr val="FF0000"/>
                </a:solidFill>
              </a:rPr>
              <a:t>的团组织： 经过长久以来的学习与思考，今天我怀着满腔热忱，郑重递交我的入团申请书。我志愿加入中国共产主义青年团。我向往共青团这一光荣的组织，希望能够在团组织的培养与历练中不断完善自我，扛起青年责任，以青春之力助力中华民族伟大复兴中国梦的实现</a:t>
            </a:r>
            <a:r>
              <a:rPr lang="zh-CN" altLang="en-US" dirty="0" smtClean="0">
                <a:solidFill>
                  <a:srgbClr val="FF0000"/>
                </a:solidFill>
              </a:rPr>
              <a:t>。</a:t>
            </a:r>
            <a:endParaRPr lang="en-US" altLang="zh-CN" dirty="0" smtClean="0">
              <a:solidFill>
                <a:srgbClr val="FF0000"/>
              </a:solidFill>
            </a:endParaRPr>
          </a:p>
          <a:p>
            <a:endParaRPr lang="en-US" altLang="zh-CN" dirty="0"/>
          </a:p>
          <a:p>
            <a:r>
              <a:rPr lang="zh-CN" altLang="en-US" dirty="0" smtClean="0">
                <a:solidFill>
                  <a:srgbClr val="00B050"/>
                </a:solidFill>
              </a:rPr>
              <a:t>版本三：</a:t>
            </a:r>
            <a:endParaRPr lang="en-US" altLang="zh-CN" dirty="0" smtClean="0">
              <a:solidFill>
                <a:srgbClr val="00B050"/>
              </a:solidFill>
            </a:endParaRPr>
          </a:p>
          <a:p>
            <a:endParaRPr lang="en-US" altLang="zh-CN" dirty="0">
              <a:solidFill>
                <a:srgbClr val="00B050"/>
              </a:solidFill>
            </a:endParaRPr>
          </a:p>
          <a:p>
            <a:r>
              <a:rPr lang="zh-CN" altLang="en-US" dirty="0" smtClean="0">
                <a:solidFill>
                  <a:srgbClr val="00B050"/>
                </a:solidFill>
              </a:rPr>
              <a:t>尊敬</a:t>
            </a:r>
            <a:r>
              <a:rPr lang="zh-CN" altLang="en-US" dirty="0">
                <a:solidFill>
                  <a:srgbClr val="00B050"/>
                </a:solidFill>
              </a:rPr>
              <a:t>的团组织： 我怀着无比诚挚的心情，郑重向团组织提出申请：我志愿加入中国共产主义青年团。成为一名共青团员是我一直以来的理想。我期盼在团组织中接受教育、磨炼自我，肩负起新时代青年的使命，为实现中华民族伟大复兴的中国梦贡献一份力量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33120" y="406400"/>
            <a:ext cx="10668000" cy="166988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 dirty="0">
                <a:latin typeface="等线" panose="02010600030101010101" pitchFamily="2" charset="-122"/>
                <a:ea typeface="等线" panose="02010600030101010101" pitchFamily="2" charset="-122"/>
              </a:rPr>
              <a:t>这里给</a:t>
            </a:r>
            <a:r>
              <a:rPr lang="zh-CN" altLang="en-US" sz="3600" dirty="0" smtClean="0">
                <a:latin typeface="等线" panose="02010600030101010101" pitchFamily="2" charset="-122"/>
                <a:ea typeface="等线" panose="02010600030101010101" pitchFamily="2" charset="-122"/>
              </a:rPr>
              <a:t>你另外准备</a:t>
            </a:r>
            <a:r>
              <a:rPr lang="zh-CN" altLang="en-US" sz="3600" dirty="0">
                <a:latin typeface="等线" panose="02010600030101010101" pitchFamily="2" charset="-122"/>
                <a:ea typeface="等线" panose="02010600030101010101" pitchFamily="2" charset="-122"/>
              </a:rPr>
              <a:t>了</a:t>
            </a:r>
            <a:r>
              <a:rPr lang="en-US" altLang="zh-CN" sz="3600" dirty="0">
                <a:latin typeface="等线" panose="02010600030101010101" pitchFamily="2" charset="-122"/>
                <a:ea typeface="等线" panose="02010600030101010101" pitchFamily="2" charset="-122"/>
              </a:rPr>
              <a:t>3 </a:t>
            </a:r>
            <a:r>
              <a:rPr lang="zh-CN" altLang="en-US" sz="3600" dirty="0">
                <a:latin typeface="等线" panose="02010600030101010101" pitchFamily="2" charset="-122"/>
                <a:ea typeface="等线" panose="02010600030101010101" pitchFamily="2" charset="-122"/>
              </a:rPr>
              <a:t>版优化开篇，文风正式合规、适合入团申请书书面文稿，你可以直接选用</a:t>
            </a:r>
          </a:p>
        </p:txBody>
      </p:sp>
    </p:spTree>
    <p:extLst>
      <p:ext uri="{BB962C8B-B14F-4D97-AF65-F5344CB8AC3E}">
        <p14:creationId xmlns:p14="http://schemas.microsoft.com/office/powerpoint/2010/main" val="3270014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目 录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032000"/>
            <a:ext cx="5080000" cy="1143000"/>
          </a:xfrm>
          <a:prstGeom prst="roundRect">
            <a:avLst>
              <a:gd name="adj" fmla="val 0"/>
            </a:avLst>
          </a:prstGeom>
          <a:solidFill>
            <a:srgbClr val="C000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952500" y="2222500"/>
            <a:ext cx="76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01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1778000" y="2184400"/>
            <a:ext cx="3937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入团志愿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心之所向，素履以往，以青春之名赴时代之约</a:t>
            </a:r>
          </a:p>
        </p:txBody>
      </p:sp>
      <p:sp>
        <p:nvSpPr>
          <p:cNvPr id="7" name="AutoShape 7"/>
          <p:cNvSpPr/>
          <p:nvPr/>
        </p:nvSpPr>
        <p:spPr>
          <a:xfrm>
            <a:off x="762000" y="3429000"/>
            <a:ext cx="5080000" cy="1143000"/>
          </a:xfrm>
          <a:prstGeom prst="roundRect">
            <a:avLst>
              <a:gd name="adj" fmla="val 0"/>
            </a:avLst>
          </a:prstGeom>
          <a:solidFill>
            <a:srgbClr val="C000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8" name="AutoShape 8"/>
          <p:cNvSpPr/>
          <p:nvPr/>
        </p:nvSpPr>
        <p:spPr>
          <a:xfrm>
            <a:off x="952500" y="3619500"/>
            <a:ext cx="76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02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1778000" y="3581400"/>
            <a:ext cx="3937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思想表现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红心向党，砥砺前行，树立正确的世界观与价值观</a:t>
            </a:r>
          </a:p>
        </p:txBody>
      </p:sp>
      <p:sp>
        <p:nvSpPr>
          <p:cNvPr id="10" name="AutoShape 10"/>
          <p:cNvSpPr/>
          <p:nvPr/>
        </p:nvSpPr>
        <p:spPr>
          <a:xfrm>
            <a:off x="762000" y="4826000"/>
            <a:ext cx="5080000" cy="1143000"/>
          </a:xfrm>
          <a:prstGeom prst="roundRect">
            <a:avLst>
              <a:gd name="adj" fmla="val 0"/>
            </a:avLst>
          </a:prstGeom>
          <a:solidFill>
            <a:srgbClr val="C000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952500" y="5016500"/>
            <a:ext cx="76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03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1778000" y="4978400"/>
            <a:ext cx="3937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学习方面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求知若渴，笃行致远，以学识为基筑牢成长根基</a:t>
            </a:r>
          </a:p>
        </p:txBody>
      </p:sp>
      <p:sp>
        <p:nvSpPr>
          <p:cNvPr id="13" name="AutoShape 13"/>
          <p:cNvSpPr/>
          <p:nvPr/>
        </p:nvSpPr>
        <p:spPr>
          <a:xfrm>
            <a:off x="6096000" y="2032000"/>
            <a:ext cx="5080000" cy="1143000"/>
          </a:xfrm>
          <a:prstGeom prst="roundRect">
            <a:avLst>
              <a:gd name="adj" fmla="val 0"/>
            </a:avLst>
          </a:prstGeom>
          <a:solidFill>
            <a:srgbClr val="C000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4" name="AutoShape 14"/>
          <p:cNvSpPr/>
          <p:nvPr/>
        </p:nvSpPr>
        <p:spPr>
          <a:xfrm>
            <a:off x="6286500" y="2222500"/>
            <a:ext cx="76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04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112000" y="2184400"/>
            <a:ext cx="3937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班级方面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融入集体，勇担责任，在集体中贡献青春力量</a:t>
            </a:r>
          </a:p>
        </p:txBody>
      </p:sp>
      <p:sp>
        <p:nvSpPr>
          <p:cNvPr id="16" name="AutoShape 16"/>
          <p:cNvSpPr/>
          <p:nvPr/>
        </p:nvSpPr>
        <p:spPr>
          <a:xfrm>
            <a:off x="6096000" y="3429000"/>
            <a:ext cx="5080000" cy="1143000"/>
          </a:xfrm>
          <a:prstGeom prst="roundRect">
            <a:avLst>
              <a:gd name="adj" fmla="val 0"/>
            </a:avLst>
          </a:prstGeom>
          <a:solidFill>
            <a:srgbClr val="C000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6286500" y="3619500"/>
            <a:ext cx="76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05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7112000" y="3581400"/>
            <a:ext cx="3937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承诺与行动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初心如磐，使命在肩，以实际行动践行入团誓言</a:t>
            </a:r>
          </a:p>
        </p:txBody>
      </p:sp>
      <p:sp>
        <p:nvSpPr>
          <p:cNvPr id="19" name="AutoShape 19"/>
          <p:cNvSpPr/>
          <p:nvPr/>
        </p:nvSpPr>
        <p:spPr>
          <a:xfrm>
            <a:off x="6096000" y="4826000"/>
            <a:ext cx="5080000" cy="1143000"/>
          </a:xfrm>
          <a:prstGeom prst="roundRect">
            <a:avLst>
              <a:gd name="adj" fmla="val 0"/>
            </a:avLst>
          </a:prstGeom>
          <a:solidFill>
            <a:srgbClr val="C000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0" name="AutoShape 20"/>
          <p:cNvSpPr/>
          <p:nvPr/>
        </p:nvSpPr>
        <p:spPr>
          <a:xfrm>
            <a:off x="6286500" y="5016500"/>
            <a:ext cx="76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06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7112000" y="4978400"/>
            <a:ext cx="3937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经得住考验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矢志不渝，静待花开，时刻准备接受组织的检验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0" y="1524000"/>
            <a:ext cx="12192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8000" b="1" i="0" u="none" strike="noStrike">
                <a:solidFill>
                  <a:srgbClr val="C00000">
                    <a:alpha val="14902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01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0" y="3937000"/>
            <a:ext cx="12192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入团志愿：心之所向，素履以往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0" y="5588000"/>
            <a:ext cx="1219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000" b="0" i="0" u="none" strike="noStrike" spc="800">
                <a:solidFill>
                  <a:srgbClr val="8C0000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—— 青春心向党 · 建功新时代 ——</a:t>
            </a:r>
            <a:endParaRPr lang="en-US" sz="1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对共青团的认识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4572000" y="1778000"/>
            <a:ext cx="76200" cy="304800"/>
          </a:xfrm>
          <a:prstGeom prst="roundRect">
            <a:avLst>
              <a:gd name="adj" fmla="val 0"/>
            </a:avLst>
          </a:prstGeom>
          <a:solidFill>
            <a:srgbClr val="C0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4826000" y="1752600"/>
            <a:ext cx="660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初心溯源：光荣的组织使命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4572000" y="2286000"/>
            <a:ext cx="6858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共青团是中国共产党领导的先进青年的群众组织，是广大青年在实践中学习中国特色社会主义和共产主义的学校，更是党的助手和后备军。它根植于百年前的五四风雷，始终与国家和民族的命运紧密相连，凝聚着一代又一代青年的理想与热血。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6366">
            <a:off x="4572006" y="3930650"/>
            <a:ext cx="685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C00000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4572000" y="4191000"/>
            <a:ext cx="76200" cy="304800"/>
          </a:xfrm>
          <a:prstGeom prst="roundRect">
            <a:avLst>
              <a:gd name="adj" fmla="val 0"/>
            </a:avLst>
          </a:prstGeom>
          <a:solidFill>
            <a:srgbClr val="C0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4826000" y="4165600"/>
            <a:ext cx="660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时代担当：青春的奋斗舞台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4572000" y="4699000"/>
            <a:ext cx="6858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它不仅是一个组织符号，更是引领青年前行的精神旗帜与淬炼成长的熔炉。在新时代的征程上，共青团为广大青年搭建起绽放青春光彩的广阔舞台，指引着我们将个人理想融入国家发展，以奋斗之姿书写无愧于时代的答卷。</a:t>
            </a:r>
            <a:endParaRPr lang="en-US" sz="1100" dirty="0"/>
          </a:p>
        </p:txBody>
      </p:sp>
      <p:sp>
        <p:nvSpPr>
          <p:cNvPr id="12" name="矩形 11"/>
          <p:cNvSpPr/>
          <p:nvPr/>
        </p:nvSpPr>
        <p:spPr>
          <a:xfrm>
            <a:off x="457200" y="1574800"/>
            <a:ext cx="3606800" cy="47548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这里可以放一张图</a:t>
            </a:r>
            <a:endParaRPr lang="zh-CN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榜样的力量与入团动机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4889500"/>
            <a:ext cx="381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8333"/>
              </a:lnSpc>
              <a:defRPr/>
            </a:pPr>
            <a:r>
              <a:rPr lang="en-US" sz="1200" b="0" i="0" u="none" strike="noStrike" dirty="0" err="1">
                <a:solidFill>
                  <a:srgbClr val="4B4B4B"/>
                </a:solidFill>
                <a:latin typeface="Noto Sans SC"/>
                <a:ea typeface="Noto Sans SC"/>
                <a:cs typeface="Noto Sans SC"/>
                <a:sym typeface="Noto Sans SC"/>
              </a:rPr>
              <a:t>投身志愿服务，用点滴行动诠释青春的担当与奉献</a:t>
            </a:r>
            <a:r>
              <a:rPr lang="en-US" sz="1200" b="0" i="0" u="none" strike="noStrike" dirty="0">
                <a:solidFill>
                  <a:srgbClr val="4B4B4B"/>
                </a:solidFill>
                <a:latin typeface="Noto Sans SC"/>
                <a:ea typeface="Noto Sans SC"/>
                <a:cs typeface="Noto Sans SC"/>
                <a:sym typeface="Noto Sans SC"/>
              </a:rPr>
              <a:t>，</a:t>
            </a:r>
            <a:br>
              <a:rPr lang="en-US" sz="1200" b="0" i="0" u="none" strike="noStrike" dirty="0">
                <a:solidFill>
                  <a:srgbClr val="4B4B4B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200" b="0" i="0" u="none" strike="noStrike" dirty="0" err="1">
                <a:solidFill>
                  <a:srgbClr val="4B4B4B"/>
                </a:solidFill>
                <a:latin typeface="Noto Sans SC"/>
                <a:ea typeface="Noto Sans SC"/>
                <a:cs typeface="Noto Sans SC"/>
                <a:sym typeface="Noto Sans SC"/>
              </a:rPr>
              <a:t>这正是我向往的团员精神写照</a:t>
            </a:r>
            <a:r>
              <a:rPr lang="en-US" sz="1200" b="0" i="0" u="none" strike="noStrike" dirty="0">
                <a:solidFill>
                  <a:srgbClr val="4B4B4B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050" dirty="0"/>
          </a:p>
        </p:txBody>
      </p:sp>
      <p:sp>
        <p:nvSpPr>
          <p:cNvPr id="6" name="AutoShape 6"/>
          <p:cNvSpPr/>
          <p:nvPr/>
        </p:nvSpPr>
        <p:spPr>
          <a:xfrm>
            <a:off x="4953000" y="1778000"/>
            <a:ext cx="6477000" cy="1841500"/>
          </a:xfrm>
          <a:prstGeom prst="roundRect">
            <a:avLst>
              <a:gd name="adj" fmla="val 0"/>
            </a:avLst>
          </a:prstGeom>
          <a:solidFill>
            <a:srgbClr val="C00000">
              <a:alpha val="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7" name="AutoShape 7"/>
          <p:cNvSpPr/>
          <p:nvPr/>
        </p:nvSpPr>
        <p:spPr>
          <a:xfrm>
            <a:off x="4953000" y="1778000"/>
            <a:ext cx="50800" cy="1841500"/>
          </a:xfrm>
          <a:prstGeom prst="roundRect">
            <a:avLst>
              <a:gd name="adj" fmla="val 0"/>
            </a:avLst>
          </a:prstGeom>
          <a:solidFill>
            <a:srgbClr val="C0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8" name="AutoShape 8"/>
          <p:cNvSpPr/>
          <p:nvPr/>
        </p:nvSpPr>
        <p:spPr>
          <a:xfrm>
            <a:off x="5207000" y="1879600"/>
            <a:ext cx="6096000" cy="171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见贤思齐，榜样为镜</a:t>
            </a:r>
            <a:endParaRPr lang="en-US" sz="1100"/>
          </a:p>
          <a:p>
            <a:pPr marL="0" indent="0" algn="l">
              <a:lnSpc>
                <a:spcPct val="125000"/>
              </a:lnSpc>
              <a:spcBef>
                <a:spcPts val="800"/>
              </a:spcBef>
            </a:pPr>
            <a:r>
              <a:rPr lang="en-US" sz="1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身边优秀的团员们是我前行的标杆。他们在课堂上求知若渴，在赛场上奋力拼搏，在社区里无私奉献。他们不仅是一面面镜子，照见我的不足，更是一座座灯塔，让我懂得了共青团员所应具备的先进性与责任感，坚定了我向组织靠拢的决心。</a:t>
            </a:r>
          </a:p>
        </p:txBody>
      </p:sp>
      <p:sp>
        <p:nvSpPr>
          <p:cNvPr id="9" name="AutoShape 9"/>
          <p:cNvSpPr/>
          <p:nvPr/>
        </p:nvSpPr>
        <p:spPr>
          <a:xfrm>
            <a:off x="4953000" y="3873500"/>
            <a:ext cx="6477000" cy="1841500"/>
          </a:xfrm>
          <a:prstGeom prst="roundRect">
            <a:avLst>
              <a:gd name="adj" fmla="val 0"/>
            </a:avLst>
          </a:prstGeom>
          <a:solidFill>
            <a:srgbClr val="C00000">
              <a:alpha val="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4953000" y="3873500"/>
            <a:ext cx="50800" cy="1841500"/>
          </a:xfrm>
          <a:prstGeom prst="roundRect">
            <a:avLst>
              <a:gd name="adj" fmla="val 0"/>
            </a:avLst>
          </a:prstGeom>
          <a:solidFill>
            <a:srgbClr val="C0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5207000" y="3975100"/>
            <a:ext cx="6096000" cy="171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初心如磐，立志前行</a:t>
            </a:r>
            <a:endParaRPr lang="en-US" sz="1100"/>
          </a:p>
          <a:p>
            <a:pPr marL="0" indent="0" algn="l">
              <a:lnSpc>
                <a:spcPct val="125000"/>
              </a:lnSpc>
              <a:spcBef>
                <a:spcPts val="800"/>
              </a:spcBef>
            </a:pPr>
            <a:r>
              <a:rPr lang="en-US" sz="1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我渴望加入共青团，在组织的熔炉中淬炼成长。我承诺以更高的标准要求自己，树立远大理想，勇于担当责任，把个人奋斗融入国家发展的洪流。我将努力成为一名有理想、敢担当、能吃苦、肯奋斗的新时代青年，让青春在全面建设社会主义现代化国家的火热实践中绽放绚丽之花。</a:t>
            </a:r>
          </a:p>
        </p:txBody>
      </p:sp>
      <p:sp>
        <p:nvSpPr>
          <p:cNvPr id="12" name="矩形 11"/>
          <p:cNvSpPr/>
          <p:nvPr/>
        </p:nvSpPr>
        <p:spPr>
          <a:xfrm>
            <a:off x="508000" y="1778000"/>
            <a:ext cx="4216400" cy="32105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这里放一张图</a:t>
            </a:r>
            <a:endParaRPr lang="zh-CN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0" y="2032000"/>
            <a:ext cx="121920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02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0" y="3937000"/>
            <a:ext cx="1219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思想表现：红心向党，砥砺前行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5461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16666"/>
              </a:lnSpc>
              <a:defRPr/>
            </a:pPr>
            <a:r>
              <a:rPr lang="en-US" sz="16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坚持以党的创新理论武装头脑，筑牢信仰之基，补足精神之钙，把稳思想之舵，始终保持政治上的清醒与坚定。</a:t>
            </a:r>
            <a:endParaRPr lang="en-US" sz="1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思想表现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207000" cy="4445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C00000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3429000" y="1968500"/>
            <a:ext cx="241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01 深化理论武装</a:t>
            </a:r>
            <a:br>
              <a:rPr lang="en-US" sz="1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筑牢信仰根基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3429000" y="2857500"/>
            <a:ext cx="2413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坚持把理论学习作为首要任务，系统研读党的创新理论，深刻领悟思想精髓，不断提升政治判断力与领悟力。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9291">
            <a:off x="1016009" y="3930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C00000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1016000" y="4127500"/>
            <a:ext cx="46990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3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通过专题党课、红色经典研读、线上线下研讨等形式，深入学习马克思主义中国化时代化最新成果。将理论学习与实践相结合，切实把学习成效转化为坚定的政治立场和行动自觉，始终在思想上、政治上、行动上同党中央保持高度一致，补足精神之钙，把稳思想之舵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6223000" y="1651000"/>
            <a:ext cx="5207000" cy="4445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C00000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8890000" y="1968500"/>
            <a:ext cx="241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02 关注时代脉搏</a:t>
            </a:r>
            <a:br>
              <a:rPr lang="en-US" sz="1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胸怀家国情怀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8890000" y="2857500"/>
            <a:ext cx="2413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始终保持对时事政治的高度关注，将个人理想融入国家发展大局，深刻理解时代使命与新时代青年的责任担当。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-9291">
            <a:off x="6477009" y="3930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C00000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/>
        </p:nvSpPr>
        <p:spPr>
          <a:xfrm>
            <a:off x="6477000" y="4127500"/>
            <a:ext cx="46990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3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每日通过权威媒体关注国内外大事，从航天壮举到民生改善，深刻感受国家发展的磅礴伟力。积极参与时政研讨与社会实践，将爱国情、强国志、报国行统一起来，立志在时代浪潮中贡献青春力量，以实际行动践行“请党放心，强国有我”的铮铮誓言，争做新时代的奋斗者。</a:t>
            </a:r>
            <a:endParaRPr lang="en-US" sz="1100"/>
          </a:p>
        </p:txBody>
      </p:sp>
      <p:sp>
        <p:nvSpPr>
          <p:cNvPr id="16" name="矩形 15"/>
          <p:cNvSpPr/>
          <p:nvPr/>
        </p:nvSpPr>
        <p:spPr>
          <a:xfrm>
            <a:off x="1016000" y="2113280"/>
            <a:ext cx="2245360" cy="163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6477000" y="2100580"/>
            <a:ext cx="2245360" cy="163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思想表现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4826000"/>
            <a:ext cx="4318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8333"/>
              </a:lnSpc>
              <a:defRPr/>
            </a:pPr>
            <a:r>
              <a:rPr lang="en-US" sz="1600" b="1" i="0" u="none" strike="noStrike">
                <a:solidFill>
                  <a:srgbClr val="990000"/>
                </a:solidFill>
                <a:latin typeface="Noto Sans SC"/>
                <a:ea typeface="Noto Sans SC"/>
                <a:cs typeface="Noto Sans SC"/>
                <a:sym typeface="Noto Sans SC"/>
              </a:rPr>
              <a:t>以德立身，以行践言</a:t>
            </a:r>
            <a:endParaRPr lang="en-US" sz="1100"/>
          </a:p>
          <a:p>
            <a:pPr marL="0" indent="0" algn="ctr">
              <a:lnSpc>
                <a:spcPct val="108333"/>
              </a:lnSpc>
            </a:pPr>
            <a:r>
              <a:rPr lang="en-US" sz="1300" b="0" i="0" u="none" strike="noStrike">
                <a:solidFill>
                  <a:srgbClr val="595959"/>
                </a:solidFill>
                <a:latin typeface="Noto Sans SC"/>
                <a:ea typeface="Noto Sans SC"/>
                <a:cs typeface="Noto Sans SC"/>
                <a:sym typeface="Noto Sans SC"/>
              </a:rPr>
              <a:t>从身边小事做起，将道德规范内化于心、外化于行，用实际行动诠释新时代青少年的责任与担当，做品德高尚的好少年。</a:t>
            </a:r>
          </a:p>
        </p:txBody>
      </p:sp>
      <p:sp>
        <p:nvSpPr>
          <p:cNvPr id="6" name="AutoShape 6"/>
          <p:cNvSpPr/>
          <p:nvPr/>
        </p:nvSpPr>
        <p:spPr>
          <a:xfrm>
            <a:off x="5461000" y="1651000"/>
            <a:ext cx="59690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C00000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7" name="AutoShape 7"/>
          <p:cNvSpPr/>
          <p:nvPr/>
        </p:nvSpPr>
        <p:spPr>
          <a:xfrm>
            <a:off x="5461000" y="1651000"/>
            <a:ext cx="50800" cy="1968500"/>
          </a:xfrm>
          <a:prstGeom prst="roundRect">
            <a:avLst>
              <a:gd name="adj" fmla="val 0"/>
            </a:avLst>
          </a:prstGeom>
          <a:solidFill>
            <a:srgbClr val="C0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8" name="AutoShape 8"/>
          <p:cNvSpPr/>
          <p:nvPr/>
        </p:nvSpPr>
        <p:spPr>
          <a:xfrm>
            <a:off x="5689600" y="1803400"/>
            <a:ext cx="558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01 践行道德规范，展现良好品德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5689600" y="2286000"/>
            <a:ext cx="5588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始终以《中学生守则》严格律己，尊敬师长、团结同学、乐于助人。在校主动问好，在家孝敬父母、分担家务。坚持以诚待人、信守承诺，将社会主义核心价值观融入日常言行，用点滴行动彰显新时代青少年的道德修养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5461000" y="3937000"/>
            <a:ext cx="59690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C00000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5461000" y="3937000"/>
            <a:ext cx="50800" cy="1968500"/>
          </a:xfrm>
          <a:prstGeom prst="roundRect">
            <a:avLst>
              <a:gd name="adj" fmla="val 0"/>
            </a:avLst>
          </a:prstGeom>
          <a:solidFill>
            <a:srgbClr val="C0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5689600" y="4089400"/>
            <a:ext cx="558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00000"/>
                </a:solidFill>
                <a:latin typeface="Noto Sans SC"/>
                <a:ea typeface="Noto Sans SC"/>
                <a:cs typeface="Noto Sans SC"/>
                <a:sym typeface="Noto Sans SC"/>
              </a:rPr>
              <a:t>02 树立远大理想，明确奋斗方向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5689600" y="4572000"/>
            <a:ext cx="5588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在团组织的引领下，树立为实现中华民族伟大复兴的中国梦而奋斗的远大理想。深知个人理想与时代洪流紧密相连，立志将个人成长融入国家发展，以学识为基、以实干为帆，努力成长为担当民族复兴大任的时代新人，让青春在奋斗中绽放光彩。</a:t>
            </a:r>
            <a:endParaRPr lang="en-US" sz="1100"/>
          </a:p>
        </p:txBody>
      </p:sp>
      <p:sp>
        <p:nvSpPr>
          <p:cNvPr id="14" name="圆角矩形 13"/>
          <p:cNvSpPr/>
          <p:nvPr/>
        </p:nvSpPr>
        <p:spPr>
          <a:xfrm>
            <a:off x="645160" y="1651000"/>
            <a:ext cx="4551680" cy="3053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1196</Words>
  <Application>Microsoft Office PowerPoint</Application>
  <PresentationFormat>宽屏</PresentationFormat>
  <Paragraphs>165</Paragraphs>
  <Slides>18</Slides>
  <Notes>17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18</vt:i4>
      </vt:variant>
    </vt:vector>
  </HeadingPairs>
  <TitlesOfParts>
    <vt:vector size="24" baseType="lpstr">
      <vt:lpstr>Noto Sans SC</vt:lpstr>
      <vt:lpstr>等线</vt:lpstr>
      <vt:lpstr>宋体</vt:lpstr>
      <vt:lpstr>Arial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Microsoft 帐户</cp:lastModifiedBy>
  <cp:revision>3</cp:revision>
  <dcterms:modified xsi:type="dcterms:W3CDTF">2026-08-28T02:54:25Z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{"Label":"1","ContentProducer":"001191110102MACQD9K64010000","ProduceID":"7678904277998570462","ReservedCode1":"","ContentPropagator":"","PropagateID":"","ReservedCode2":""}</vt:lpwstr>
  </property>
</Properties>
</file>